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5143500" type="screen16x9"/>
  <p:notesSz cx="5143500" cy="9144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115" d="100"/>
          <a:sy n="115" d="100"/>
        </p:scale>
        <p:origin x="514"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84657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4.jpe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457200"/>
            <a:ext cx="8686800" cy="0"/>
          </a:xfrm>
          <a:prstGeom prst="rect">
            <a:avLst/>
          </a:prstGeom>
          <a:noFill/>
          <a:ln/>
        </p:spPr>
        <p:txBody>
          <a:bodyPr wrap="square" rtlCol="0" anchor="ctr"/>
          <a:lstStyle/>
          <a:p>
            <a:pPr marL="0" indent="0" algn="l">
              <a:buNone/>
            </a:pPr>
            <a:endParaRPr lang="en-US" sz="3200" dirty="0"/>
          </a:p>
        </p:txBody>
      </p:sp>
      <p:sp>
        <p:nvSpPr>
          <p:cNvPr id="5" name="Прямоугольник 4"/>
          <p:cNvSpPr/>
          <p:nvPr/>
        </p:nvSpPr>
        <p:spPr>
          <a:xfrm>
            <a:off x="775252" y="381325"/>
            <a:ext cx="6937513" cy="1477328"/>
          </a:xfrm>
          <a:prstGeom prst="rect">
            <a:avLst/>
          </a:prstGeom>
        </p:spPr>
        <p:txBody>
          <a:bodyPr wrap="square">
            <a:spAutoFit/>
          </a:bodyPr>
          <a:lstStyle/>
          <a:p>
            <a:r>
              <a:rPr lang="ru-RU" sz="2400" b="1" dirty="0"/>
              <a:t>2 - </a:t>
            </a:r>
            <a:r>
              <a:rPr lang="ru-RU" sz="2400" b="1" dirty="0" err="1"/>
              <a:t>Зертханалық</a:t>
            </a:r>
            <a:r>
              <a:rPr lang="ru-RU" sz="2400" b="1" dirty="0"/>
              <a:t> </a:t>
            </a:r>
            <a:r>
              <a:rPr lang="ru-RU" sz="2400" b="1" dirty="0" err="1"/>
              <a:t>сабақ</a:t>
            </a:r>
            <a:r>
              <a:rPr lang="ru-RU" sz="2400" b="1" dirty="0"/>
              <a:t>. </a:t>
            </a:r>
            <a:r>
              <a:rPr lang="en-US" sz="2400" b="1" dirty="0"/>
              <a:t>Leica TS60 </a:t>
            </a:r>
            <a:r>
              <a:rPr lang="ru-RU" sz="2400" b="1" dirty="0" err="1"/>
              <a:t>және</a:t>
            </a:r>
            <a:r>
              <a:rPr lang="ru-RU" sz="2400" b="1" dirty="0"/>
              <a:t> </a:t>
            </a:r>
            <a:r>
              <a:rPr lang="en-US" sz="2400" b="1" dirty="0"/>
              <a:t>SLAM </a:t>
            </a:r>
            <a:r>
              <a:rPr lang="ru-RU" sz="2400" b="1" dirty="0" err="1"/>
              <a:t>жүйелері</a:t>
            </a:r>
            <a:r>
              <a:rPr lang="ru-RU" sz="2400" b="1" dirty="0"/>
              <a:t> </a:t>
            </a:r>
            <a:r>
              <a:rPr lang="ru-RU" sz="2400" b="1" dirty="0" err="1"/>
              <a:t>сияқты</a:t>
            </a:r>
            <a:r>
              <a:rPr lang="ru-RU" sz="2400" b="1" dirty="0"/>
              <a:t> </a:t>
            </a:r>
            <a:r>
              <a:rPr lang="ru-RU" sz="2400" b="1" dirty="0" err="1"/>
              <a:t>заманауи</a:t>
            </a:r>
            <a:r>
              <a:rPr lang="ru-RU" sz="2400" b="1" dirty="0"/>
              <a:t> </a:t>
            </a:r>
            <a:r>
              <a:rPr lang="ru-RU" sz="2400" b="1" dirty="0" err="1"/>
              <a:t>қашықтан</a:t>
            </a:r>
            <a:r>
              <a:rPr lang="ru-RU" sz="2400" b="1" dirty="0"/>
              <a:t> </a:t>
            </a:r>
            <a:r>
              <a:rPr lang="ru-RU" sz="2400" b="1" dirty="0" err="1"/>
              <a:t>бақылау</a:t>
            </a:r>
            <a:r>
              <a:rPr lang="ru-RU" sz="2400" b="1" dirty="0"/>
              <a:t> </a:t>
            </a:r>
            <a:r>
              <a:rPr lang="ru-RU" sz="2400" b="1" dirty="0" err="1"/>
              <a:t>құрылғыларына</a:t>
            </a:r>
            <a:r>
              <a:rPr lang="ru-RU" sz="2400" b="1" dirty="0"/>
              <a:t> </a:t>
            </a:r>
            <a:r>
              <a:rPr lang="ru-RU" sz="2400" b="1" dirty="0" err="1"/>
              <a:t>шолу</a:t>
            </a:r>
            <a:endParaRPr lang="ru-RU" sz="2400" b="1" dirty="0"/>
          </a:p>
          <a:p>
            <a:endParaRPr lang="ru-RU" dirty="0"/>
          </a:p>
        </p:txBody>
      </p:sp>
      <p:pic>
        <p:nvPicPr>
          <p:cNvPr id="1026" name="Picture 2" descr="Picture backgroun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61729" y="1662526"/>
            <a:ext cx="5764558" cy="325285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457200"/>
            <a:ext cx="8686800" cy="0"/>
          </a:xfrm>
          <a:prstGeom prst="rect">
            <a:avLst/>
          </a:prstGeom>
          <a:noFill/>
          <a:ln/>
        </p:spPr>
        <p:txBody>
          <a:bodyPr wrap="square" rtlCol="0" anchor="ctr"/>
          <a:lstStyle/>
          <a:p>
            <a:pPr marL="0" indent="0" algn="l">
              <a:buNone/>
            </a:pPr>
            <a:r>
              <a:rPr lang="en-US" sz="3200" b="1" dirty="0">
                <a:solidFill>
                  <a:srgbClr val="000000"/>
                </a:solidFill>
                <a:latin typeface="Georgia" pitchFamily="34" charset="0"/>
                <a:ea typeface="Georgia" pitchFamily="34" charset="-122"/>
                <a:cs typeface="Georgia" pitchFamily="34" charset="-120"/>
              </a:rPr>
              <a:t>Leica TS60 және SLAM жүйелерінің салыстырмалы талдауы</a:t>
            </a:r>
            <a:endParaRPr lang="en-US" sz="3200" dirty="0"/>
          </a:p>
        </p:txBody>
      </p:sp>
      <p:sp>
        <p:nvSpPr>
          <p:cNvPr id="3" name="Text 1"/>
          <p:cNvSpPr/>
          <p:nvPr/>
        </p:nvSpPr>
        <p:spPr>
          <a:xfrm>
            <a:off x="457200" y="1645920"/>
            <a:ext cx="8686800" cy="0"/>
          </a:xfrm>
          <a:prstGeom prst="rect">
            <a:avLst/>
          </a:prstGeom>
          <a:noFill/>
          <a:ln/>
        </p:spPr>
        <p:txBody>
          <a:bodyPr wrap="square" rtlCol="0" anchor="ctr"/>
          <a:lstStyle/>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Leica TS60 жоғары дәлдікті өлшеулерге бағытталған.</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SLAM жүйелері кеңістіктік карта жасауға бағытталған.</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Екі жүйе де өз саласында тиімді.</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Кейбір жағдайларда біріктіріп қолдану тиімді болуы мүмкін.</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Жобаның сипатына байланысты таңдау жасалады.</a:t>
            </a:r>
            <a:endParaRPr lang="en-US" sz="16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457200"/>
            <a:ext cx="8686800" cy="0"/>
          </a:xfrm>
          <a:prstGeom prst="rect">
            <a:avLst/>
          </a:prstGeom>
          <a:noFill/>
          <a:ln/>
        </p:spPr>
        <p:txBody>
          <a:bodyPr wrap="square" rtlCol="0" anchor="ctr"/>
          <a:lstStyle/>
          <a:p>
            <a:pPr marL="0" indent="0" algn="l">
              <a:buNone/>
            </a:pPr>
            <a:r>
              <a:rPr lang="en-US" sz="3200" b="1" dirty="0">
                <a:solidFill>
                  <a:srgbClr val="000000"/>
                </a:solidFill>
                <a:latin typeface="Georgia" pitchFamily="34" charset="0"/>
                <a:ea typeface="Georgia" pitchFamily="34" charset="-122"/>
                <a:cs typeface="Georgia" pitchFamily="34" charset="-120"/>
              </a:rPr>
              <a:t>Қолданылу салалары</a:t>
            </a:r>
            <a:endParaRPr lang="en-US" sz="3200" dirty="0"/>
          </a:p>
        </p:txBody>
      </p:sp>
      <p:sp>
        <p:nvSpPr>
          <p:cNvPr id="3" name="Text 1"/>
          <p:cNvSpPr/>
          <p:nvPr/>
        </p:nvSpPr>
        <p:spPr>
          <a:xfrm>
            <a:off x="457200" y="1645920"/>
            <a:ext cx="8686800" cy="0"/>
          </a:xfrm>
          <a:prstGeom prst="rect">
            <a:avLst/>
          </a:prstGeom>
          <a:noFill/>
          <a:ln/>
        </p:spPr>
        <p:txBody>
          <a:bodyPr wrap="square" rtlCol="0" anchor="ctr"/>
          <a:lstStyle/>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Геодезия және картография.</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Құрылыс және инфрақұрылым.</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Автономды көліктер.</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Робототехника.</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3D модельдеу.</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Бұлар тек бірнеше мысалдар ғана.</a:t>
            </a:r>
            <a:endParaRPr lang="en-US" sz="16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457200"/>
            <a:ext cx="8686800" cy="0"/>
          </a:xfrm>
          <a:prstGeom prst="rect">
            <a:avLst/>
          </a:prstGeom>
          <a:noFill/>
          <a:ln/>
        </p:spPr>
        <p:txBody>
          <a:bodyPr wrap="square" rtlCol="0" anchor="ctr"/>
          <a:lstStyle/>
          <a:p>
            <a:pPr marL="0" indent="0" algn="l">
              <a:buNone/>
            </a:pPr>
            <a:r>
              <a:rPr lang="en-US" sz="3200" b="1" dirty="0">
                <a:solidFill>
                  <a:srgbClr val="000000"/>
                </a:solidFill>
                <a:latin typeface="Georgia" pitchFamily="34" charset="0"/>
                <a:ea typeface="Georgia" pitchFamily="34" charset="-122"/>
                <a:cs typeface="Georgia" pitchFamily="34" charset="-120"/>
              </a:rPr>
              <a:t>Қорытынды</a:t>
            </a:r>
            <a:endParaRPr lang="en-US" sz="3200" dirty="0"/>
          </a:p>
        </p:txBody>
      </p:sp>
      <p:sp>
        <p:nvSpPr>
          <p:cNvPr id="3" name="Text 1"/>
          <p:cNvSpPr/>
          <p:nvPr/>
        </p:nvSpPr>
        <p:spPr>
          <a:xfrm>
            <a:off x="457200" y="1645920"/>
            <a:ext cx="8686800" cy="0"/>
          </a:xfrm>
          <a:prstGeom prst="rect">
            <a:avLst/>
          </a:prstGeom>
          <a:noFill/>
          <a:ln/>
        </p:spPr>
        <p:txBody>
          <a:bodyPr wrap="square" rtlCol="0" anchor="ctr"/>
          <a:lstStyle/>
          <a:p>
            <a:pPr marL="0" indent="0" algn="l">
              <a:buNone/>
            </a:pPr>
            <a:r>
              <a:rPr lang="en-US" sz="1600" dirty="0">
                <a:solidFill>
                  <a:srgbClr val="000000"/>
                </a:solidFill>
                <a:latin typeface="Calibri" pitchFamily="34" charset="0"/>
                <a:ea typeface="Calibri" pitchFamily="34" charset="-122"/>
                <a:cs typeface="Calibri" pitchFamily="34" charset="-120"/>
              </a:rPr>
              <a:t>Leica TS60 және SLAM жүйелері өздерінің жоғары дәлдігімен және кең мүмкіндіктерімен ерекшеленеді.  Бұл технологиялар әр түрлі салаларда кеңінен қолданылады және болашақта одан да маңызды рөл атқарады деп күтілуде.  Таңдау жобаның ерекшеліктеріне және қажеттіліктерге байланысты болады.</a:t>
            </a:r>
            <a:endParaRPr lang="en-US"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457200"/>
            <a:ext cx="8686800" cy="0"/>
          </a:xfrm>
          <a:prstGeom prst="rect">
            <a:avLst/>
          </a:prstGeom>
          <a:noFill/>
          <a:ln/>
        </p:spPr>
        <p:txBody>
          <a:bodyPr wrap="square" rtlCol="0" anchor="ctr"/>
          <a:lstStyle/>
          <a:p>
            <a:pPr marL="0" indent="0" algn="l">
              <a:buNone/>
            </a:pPr>
            <a:r>
              <a:rPr lang="en-US" sz="3200" b="1" dirty="0">
                <a:solidFill>
                  <a:srgbClr val="000000"/>
                </a:solidFill>
                <a:latin typeface="Georgia" pitchFamily="34" charset="0"/>
                <a:ea typeface="Georgia" pitchFamily="34" charset="-122"/>
                <a:cs typeface="Georgia" pitchFamily="34" charset="-120"/>
              </a:rPr>
              <a:t>Кіріспе</a:t>
            </a:r>
            <a:endParaRPr lang="en-US" sz="3200" dirty="0"/>
          </a:p>
        </p:txBody>
      </p:sp>
      <p:sp>
        <p:nvSpPr>
          <p:cNvPr id="3" name="Text 1"/>
          <p:cNvSpPr/>
          <p:nvPr/>
        </p:nvSpPr>
        <p:spPr>
          <a:xfrm>
            <a:off x="457200" y="1645920"/>
            <a:ext cx="8686800" cy="0"/>
          </a:xfrm>
          <a:prstGeom prst="rect">
            <a:avLst/>
          </a:prstGeom>
          <a:noFill/>
          <a:ln/>
        </p:spPr>
        <p:txBody>
          <a:bodyPr wrap="square" rtlCol="0" anchor="ctr"/>
          <a:lstStyle/>
          <a:p>
            <a:pPr marL="0" indent="0" algn="l">
              <a:buNone/>
            </a:pPr>
            <a:r>
              <a:rPr lang="en-US" sz="1600" dirty="0">
                <a:solidFill>
                  <a:srgbClr val="000000"/>
                </a:solidFill>
                <a:latin typeface="Calibri" pitchFamily="34" charset="0"/>
                <a:ea typeface="Calibri" pitchFamily="34" charset="-122"/>
                <a:cs typeface="Calibri" pitchFamily="34" charset="-120"/>
              </a:rPr>
              <a:t>Бұл презентация Leica TS60 сияқты жоғары дәлдіктегі тотал станциялар және SLAM (Simultaneous Localization and Mapping) жүйелері сияқты заманауи қашықтан бақылау құрылғыларын талдауға арналған.  Бұлардың жұмыс принциптері, артықшылықтары және қолданылу салалары қарастырылады.  Қазіргі заманғы инфрақұрылым жобаларындағы, геодезиядағы және басқа да салалардағы маңызы ерекше атап өтіледі.</a:t>
            </a:r>
            <a:endParaRPr lang="en-US" sz="16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2050" name="Picture 2" descr="Picture backgroun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07110" y="243039"/>
            <a:ext cx="4126211" cy="440350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457200"/>
            <a:ext cx="8686800" cy="0"/>
          </a:xfrm>
          <a:prstGeom prst="rect">
            <a:avLst/>
          </a:prstGeom>
          <a:noFill/>
          <a:ln/>
        </p:spPr>
        <p:txBody>
          <a:bodyPr wrap="square" rtlCol="0" anchor="ctr"/>
          <a:lstStyle/>
          <a:p>
            <a:pPr marL="0" indent="0" algn="l">
              <a:buNone/>
            </a:pPr>
            <a:r>
              <a:rPr lang="en-US" sz="3200" b="1" dirty="0">
                <a:solidFill>
                  <a:srgbClr val="000000"/>
                </a:solidFill>
                <a:latin typeface="Georgia" pitchFamily="34" charset="0"/>
                <a:ea typeface="Georgia" pitchFamily="34" charset="-122"/>
                <a:cs typeface="Georgia" pitchFamily="34" charset="-120"/>
              </a:rPr>
              <a:t>Leica TS60 Тотал Станциясы</a:t>
            </a:r>
            <a:endParaRPr lang="en-US" sz="3200" dirty="0"/>
          </a:p>
        </p:txBody>
      </p:sp>
      <p:sp>
        <p:nvSpPr>
          <p:cNvPr id="3" name="Text 1"/>
          <p:cNvSpPr/>
          <p:nvPr/>
        </p:nvSpPr>
        <p:spPr>
          <a:xfrm>
            <a:off x="457200" y="1645920"/>
            <a:ext cx="8686800" cy="0"/>
          </a:xfrm>
          <a:prstGeom prst="rect">
            <a:avLst/>
          </a:prstGeom>
          <a:noFill/>
          <a:ln/>
        </p:spPr>
        <p:txBody>
          <a:bodyPr wrap="square" rtlCol="0" anchor="ctr"/>
          <a:lstStyle/>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Жоғары дәлдіктегі өлшеулерді қамтамасыз етеді.</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Автоматты нысана іздеу және бағыттау функциясы бар.</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Ұзақ қашықтықта өлшеу мүмкіндігі.</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Түрлі қоршаған орта жағдайларында жұмыс істей алады.</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Көптеген бағдарламалық қамтамасыз етумен үйлесімді.</a:t>
            </a:r>
            <a:endParaRPr lang="en-US" sz="16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3076" name="Picture 4" descr="Picture backgroun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6450" y="433147"/>
            <a:ext cx="7639096" cy="429699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457200"/>
            <a:ext cx="8686800" cy="0"/>
          </a:xfrm>
          <a:prstGeom prst="rect">
            <a:avLst/>
          </a:prstGeom>
          <a:noFill/>
          <a:ln/>
        </p:spPr>
        <p:txBody>
          <a:bodyPr wrap="square" rtlCol="0" anchor="ctr"/>
          <a:lstStyle/>
          <a:p>
            <a:pPr marL="0" indent="0" algn="l">
              <a:buNone/>
            </a:pPr>
            <a:r>
              <a:rPr lang="en-US" sz="3200" b="1" dirty="0">
                <a:solidFill>
                  <a:srgbClr val="000000"/>
                </a:solidFill>
                <a:latin typeface="Georgia" pitchFamily="34" charset="0"/>
                <a:ea typeface="Georgia" pitchFamily="34" charset="-122"/>
                <a:cs typeface="Georgia" pitchFamily="34" charset="-120"/>
              </a:rPr>
              <a:t>Leica TS60: Техникалық Сипаттамалары</a:t>
            </a:r>
            <a:endParaRPr lang="en-US" sz="3200" dirty="0"/>
          </a:p>
        </p:txBody>
      </p:sp>
      <p:sp>
        <p:nvSpPr>
          <p:cNvPr id="3" name="Text 1"/>
          <p:cNvSpPr/>
          <p:nvPr/>
        </p:nvSpPr>
        <p:spPr>
          <a:xfrm>
            <a:off x="457200" y="1645920"/>
            <a:ext cx="8686800" cy="0"/>
          </a:xfrm>
          <a:prstGeom prst="rect">
            <a:avLst/>
          </a:prstGeom>
          <a:noFill/>
          <a:ln/>
        </p:spPr>
        <p:txBody>
          <a:bodyPr wrap="square" rtlCol="0" anchor="ctr"/>
          <a:lstStyle/>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Өлшеу дәлдігі: миллиметрлер диапазонында.</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Өлшеу қашықтығы: бірнеше жүз метрге дейін.</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Батареяның жұмыс уақыты: ұзақ.</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Тұрақты және берік дизайн.</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Күрделі және ұзақ мерзімді жобалар үшін қолайлы.</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pic>
        <p:nvPicPr>
          <p:cNvPr id="4098" name="Picture 2" descr="Picture backgroun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4716" y="630094"/>
            <a:ext cx="8472179" cy="368822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457200"/>
            <a:ext cx="8686800" cy="0"/>
          </a:xfrm>
          <a:prstGeom prst="rect">
            <a:avLst/>
          </a:prstGeom>
          <a:noFill/>
          <a:ln/>
        </p:spPr>
        <p:txBody>
          <a:bodyPr wrap="square" rtlCol="0" anchor="ctr"/>
          <a:lstStyle/>
          <a:p>
            <a:pPr marL="0" indent="0" algn="l">
              <a:buNone/>
            </a:pPr>
            <a:r>
              <a:rPr lang="en-US" sz="3200" b="1" dirty="0">
                <a:solidFill>
                  <a:srgbClr val="000000"/>
                </a:solidFill>
                <a:latin typeface="Georgia" pitchFamily="34" charset="0"/>
                <a:ea typeface="Georgia" pitchFamily="34" charset="-122"/>
                <a:cs typeface="Georgia" pitchFamily="34" charset="-120"/>
              </a:rPr>
              <a:t>SLAM (Simultaneous Localization and Mapping) жүйелері</a:t>
            </a:r>
            <a:endParaRPr lang="en-US" sz="3200" dirty="0"/>
          </a:p>
        </p:txBody>
      </p:sp>
      <p:sp>
        <p:nvSpPr>
          <p:cNvPr id="3" name="Text 1"/>
          <p:cNvSpPr/>
          <p:nvPr/>
        </p:nvSpPr>
        <p:spPr>
          <a:xfrm>
            <a:off x="457200" y="1645920"/>
            <a:ext cx="8686800" cy="0"/>
          </a:xfrm>
          <a:prstGeom prst="rect">
            <a:avLst/>
          </a:prstGeom>
          <a:noFill/>
          <a:ln/>
        </p:spPr>
        <p:txBody>
          <a:bodyPr wrap="square" rtlCol="0" anchor="ctr"/>
          <a:lstStyle/>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Қоршаған ортаның үш өлшемді моделін құрады.</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Өз орнын анықтай отырып, карта жасайды.</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Роботтарда, автономды көліктерде және басқа да автоматтандырылған жүйелерде қолданылады.</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Лидар, камералар және басқа да сенсорлардан алынған деректерді пайдаланады.</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Ішкі және сыртқы кеңістіктерде жұмыс істей алады.</a:t>
            </a:r>
            <a:endParaRPr lang="en-US" sz="16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ext 0"/>
          <p:cNvSpPr/>
          <p:nvPr/>
        </p:nvSpPr>
        <p:spPr>
          <a:xfrm>
            <a:off x="457200" y="457200"/>
            <a:ext cx="8686800" cy="0"/>
          </a:xfrm>
          <a:prstGeom prst="rect">
            <a:avLst/>
          </a:prstGeom>
          <a:noFill/>
          <a:ln/>
        </p:spPr>
        <p:txBody>
          <a:bodyPr wrap="square" rtlCol="0" anchor="ctr"/>
          <a:lstStyle/>
          <a:p>
            <a:pPr marL="0" indent="0" algn="l">
              <a:buNone/>
            </a:pPr>
            <a:r>
              <a:rPr lang="en-US" sz="3200" b="1" dirty="0">
                <a:solidFill>
                  <a:srgbClr val="000000"/>
                </a:solidFill>
                <a:latin typeface="Georgia" pitchFamily="34" charset="0"/>
                <a:ea typeface="Georgia" pitchFamily="34" charset="-122"/>
                <a:cs typeface="Georgia" pitchFamily="34" charset="-120"/>
              </a:rPr>
              <a:t>SLAM жүйелерінің түрлері</a:t>
            </a:r>
            <a:endParaRPr lang="en-US" sz="3200" dirty="0"/>
          </a:p>
        </p:txBody>
      </p:sp>
      <p:sp>
        <p:nvSpPr>
          <p:cNvPr id="3" name="Text 1"/>
          <p:cNvSpPr/>
          <p:nvPr/>
        </p:nvSpPr>
        <p:spPr>
          <a:xfrm>
            <a:off x="457200" y="1645920"/>
            <a:ext cx="8686800" cy="0"/>
          </a:xfrm>
          <a:prstGeom prst="rect">
            <a:avLst/>
          </a:prstGeom>
          <a:noFill/>
          <a:ln/>
        </p:spPr>
        <p:txBody>
          <a:bodyPr wrap="square" rtlCol="0" anchor="ctr"/>
          <a:lstStyle/>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Визуалды SLAM (Visual SLAM):  Камералардан алынған бейнелерді пайдаланады.</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Лидар SLAM (LiDAR SLAM): Лидар сенсорларын пайдаланады.</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Біріктірілген SLAM (Hybrid SLAM): Бірнеше сенсорларды біріктіреді.</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Әрбір түрінің өзіндік артықшылықтары мен кемшіліктері бар.</a:t>
            </a:r>
            <a:endParaRPr lang="en-US" sz="1600" dirty="0"/>
          </a:p>
          <a:p>
            <a:pPr marL="342900" indent="-342900" algn="l">
              <a:lnSpc>
                <a:spcPts val="2000"/>
              </a:lnSpc>
              <a:buSzPct val="100000"/>
              <a:buChar char="•"/>
            </a:pPr>
            <a:r>
              <a:rPr lang="en-US" sz="1600" dirty="0">
                <a:solidFill>
                  <a:srgbClr val="000000"/>
                </a:solidFill>
                <a:latin typeface="Calibri" pitchFamily="34" charset="0"/>
                <a:ea typeface="Calibri" pitchFamily="34" charset="-122"/>
                <a:cs typeface="Calibri" pitchFamily="34" charset="-120"/>
              </a:rPr>
              <a:t>Қолданылатын салаға байланысты тиісті түрі таңдалады.</a:t>
            </a:r>
            <a:endParaRPr lang="en-US" sz="16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TotalTime>
  <Words>362</Words>
  <Application>Microsoft Office PowerPoint</Application>
  <PresentationFormat>Экран (16:9)</PresentationFormat>
  <Paragraphs>54</Paragraphs>
  <Slides>12</Slides>
  <Notes>12</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12</vt:i4>
      </vt:variant>
    </vt:vector>
  </HeadingPairs>
  <TitlesOfParts>
    <vt:vector size="16" baseType="lpstr">
      <vt:lpstr>Arial</vt:lpstr>
      <vt:lpstr>Calibri</vt:lpstr>
      <vt:lpstr>Georgia</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Назерке</cp:lastModifiedBy>
  <cp:revision>2</cp:revision>
  <dcterms:created xsi:type="dcterms:W3CDTF">2025-01-04T15:34:47Z</dcterms:created>
  <dcterms:modified xsi:type="dcterms:W3CDTF">2025-01-04T16:21:09Z</dcterms:modified>
</cp:coreProperties>
</file>